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9" r:id="rId2"/>
    <p:sldId id="277" r:id="rId3"/>
    <p:sldId id="281" r:id="rId4"/>
    <p:sldId id="282" r:id="rId5"/>
    <p:sldId id="293" r:id="rId6"/>
    <p:sldId id="284" r:id="rId7"/>
    <p:sldId id="262" r:id="rId8"/>
    <p:sldId id="295" r:id="rId9"/>
    <p:sldId id="283" r:id="rId10"/>
    <p:sldId id="296" r:id="rId11"/>
    <p:sldId id="269" r:id="rId12"/>
    <p:sldId id="270" r:id="rId13"/>
    <p:sldId id="272" r:id="rId14"/>
    <p:sldId id="273" r:id="rId15"/>
    <p:sldId id="268" r:id="rId16"/>
    <p:sldId id="274" r:id="rId17"/>
    <p:sldId id="275" r:id="rId18"/>
    <p:sldId id="276" r:id="rId19"/>
    <p:sldId id="258" r:id="rId20"/>
    <p:sldId id="292" r:id="rId21"/>
    <p:sldId id="298" r:id="rId22"/>
    <p:sldId id="297" r:id="rId23"/>
    <p:sldId id="291" r:id="rId24"/>
    <p:sldId id="288" r:id="rId25"/>
    <p:sldId id="286" r:id="rId26"/>
    <p:sldId id="294" r:id="rId27"/>
    <p:sldId id="289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5">
          <p15:clr>
            <a:srgbClr val="A4A3A4"/>
          </p15:clr>
        </p15:guide>
        <p15:guide id="2" orient="horz" pos="3121">
          <p15:clr>
            <a:srgbClr val="A4A3A4"/>
          </p15:clr>
        </p15:guide>
        <p15:guide id="3" pos="4373">
          <p15:clr>
            <a:srgbClr val="A4A3A4"/>
          </p15:clr>
        </p15:guide>
        <p15:guide id="4" pos="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4C24"/>
    <a:srgbClr val="0961AD"/>
    <a:srgbClr val="066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94660"/>
  </p:normalViewPr>
  <p:slideViewPr>
    <p:cSldViewPr snapToGrid="0" snapToObjects="1" showGuides="1">
      <p:cViewPr varScale="1">
        <p:scale>
          <a:sx n="167" d="100"/>
          <a:sy n="167" d="100"/>
        </p:scale>
        <p:origin x="144" y="246"/>
      </p:cViewPr>
      <p:guideLst>
        <p:guide orient="horz" pos="185"/>
        <p:guide orient="horz" pos="3121"/>
        <p:guide pos="4373"/>
        <p:guide pos="8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éderique Debecker" userId="8f838ea9-3bd7-4756-9d72-22a266c4670d" providerId="ADAL" clId="{C1E81175-7AF1-4266-9363-2AA7A7F21FCA}"/>
  </pc:docChgLst>
  <pc:docChgLst>
    <pc:chgData name="Fréderique Debecker" userId="8f838ea9-3bd7-4756-9d72-22a266c4670d" providerId="ADAL" clId="{7B119063-DA98-4F33-89FC-135A61D3FCD3}"/>
    <pc:docChg chg="modSld">
      <pc:chgData name="Fréderique Debecker" userId="8f838ea9-3bd7-4756-9d72-22a266c4670d" providerId="ADAL" clId="{7B119063-DA98-4F33-89FC-135A61D3FCD3}" dt="2018-02-14T13:40:26.079" v="1"/>
      <pc:docMkLst>
        <pc:docMk/>
      </pc:docMkLst>
      <pc:sldChg chg="setBg">
        <pc:chgData name="Fréderique Debecker" userId="8f838ea9-3bd7-4756-9d72-22a266c4670d" providerId="ADAL" clId="{7B119063-DA98-4F33-89FC-135A61D3FCD3}" dt="2018-02-14T13:40:26.079" v="1"/>
        <pc:sldMkLst>
          <pc:docMk/>
          <pc:sldMk cId="3567934736" sldId="296"/>
        </pc:sldMkLst>
      </pc:sldChg>
    </pc:docChg>
  </pc:docChgLst>
  <pc:docChgLst>
    <pc:chgData name="Fréderique Debecker" userId="8f838ea9-3bd7-4756-9d72-22a266c4670d" providerId="ADAL" clId="{4C958070-4871-4411-A5AC-303B8E0F96B7}"/>
  </pc:docChgLst>
  <pc:docChgLst>
    <pc:chgData name="Fréderique Debecker" userId="8f838ea9-3bd7-4756-9d72-22a266c4670d" providerId="ADAL" clId="{5FD66803-F866-4951-999A-4D5AA6CD43F0}"/>
    <pc:docChg chg="undo custSel addSld modSld sldOrd">
      <pc:chgData name="Fréderique Debecker" userId="8f838ea9-3bd7-4756-9d72-22a266c4670d" providerId="ADAL" clId="{5FD66803-F866-4951-999A-4D5AA6CD43F0}" dt="2018-05-09T12:15:09.027" v="233"/>
      <pc:docMkLst>
        <pc:docMk/>
      </pc:docMkLst>
      <pc:sldChg chg="ord">
        <pc:chgData name="Fréderique Debecker" userId="8f838ea9-3bd7-4756-9d72-22a266c4670d" providerId="ADAL" clId="{5FD66803-F866-4951-999A-4D5AA6CD43F0}" dt="2018-05-09T12:15:05.496" v="232"/>
        <pc:sldMkLst>
          <pc:docMk/>
          <pc:sldMk cId="2893978560" sldId="286"/>
        </pc:sldMkLst>
      </pc:sldChg>
      <pc:sldChg chg="modSp">
        <pc:chgData name="Fréderique Debecker" userId="8f838ea9-3bd7-4756-9d72-22a266c4670d" providerId="ADAL" clId="{5FD66803-F866-4951-999A-4D5AA6CD43F0}" dt="2018-05-09T12:10:25.370" v="115" actId="20577"/>
        <pc:sldMkLst>
          <pc:docMk/>
          <pc:sldMk cId="2229772853" sldId="288"/>
        </pc:sldMkLst>
        <pc:spChg chg="mod">
          <ac:chgData name="Fréderique Debecker" userId="8f838ea9-3bd7-4756-9d72-22a266c4670d" providerId="ADAL" clId="{5FD66803-F866-4951-999A-4D5AA6CD43F0}" dt="2018-05-09T12:10:25.370" v="115" actId="20577"/>
          <ac:spMkLst>
            <pc:docMk/>
            <pc:sldMk cId="2229772853" sldId="288"/>
            <ac:spMk id="3" creationId="{00000000-0000-0000-0000-000000000000}"/>
          </ac:spMkLst>
        </pc:spChg>
        <pc:spChg chg="mod">
          <ac:chgData name="Fréderique Debecker" userId="8f838ea9-3bd7-4756-9d72-22a266c4670d" providerId="ADAL" clId="{5FD66803-F866-4951-999A-4D5AA6CD43F0}" dt="2018-05-09T12:08:18.667" v="102" actId="20577"/>
          <ac:spMkLst>
            <pc:docMk/>
            <pc:sldMk cId="2229772853" sldId="288"/>
            <ac:spMk id="4" creationId="{00000000-0000-0000-0000-000000000000}"/>
          </ac:spMkLst>
        </pc:spChg>
      </pc:sldChg>
      <pc:sldChg chg="addSp delSp modSp">
        <pc:chgData name="Fréderique Debecker" userId="8f838ea9-3bd7-4756-9d72-22a266c4670d" providerId="ADAL" clId="{5FD66803-F866-4951-999A-4D5AA6CD43F0}" dt="2018-05-09T12:14:06.381" v="230" actId="1076"/>
        <pc:sldMkLst>
          <pc:docMk/>
          <pc:sldMk cId="2403879272" sldId="294"/>
        </pc:sldMkLst>
        <pc:picChg chg="mod">
          <ac:chgData name="Fréderique Debecker" userId="8f838ea9-3bd7-4756-9d72-22a266c4670d" providerId="ADAL" clId="{5FD66803-F866-4951-999A-4D5AA6CD43F0}" dt="2018-05-09T12:02:36.264" v="3" actId="1076"/>
          <ac:picMkLst>
            <pc:docMk/>
            <pc:sldMk cId="2403879272" sldId="294"/>
            <ac:picMk id="3" creationId="{00000000-0000-0000-0000-000000000000}"/>
          </ac:picMkLst>
        </pc:picChg>
        <pc:picChg chg="add mod">
          <ac:chgData name="Fréderique Debecker" userId="8f838ea9-3bd7-4756-9d72-22a266c4670d" providerId="ADAL" clId="{5FD66803-F866-4951-999A-4D5AA6CD43F0}" dt="2018-05-09T12:03:12.473" v="10"/>
          <ac:picMkLst>
            <pc:docMk/>
            <pc:sldMk cId="2403879272" sldId="294"/>
            <ac:picMk id="4" creationId="{97246908-9A47-4969-A542-B0ECEE753573}"/>
          </ac:picMkLst>
        </pc:picChg>
        <pc:picChg chg="mod">
          <ac:chgData name="Fréderique Debecker" userId="8f838ea9-3bd7-4756-9d72-22a266c4670d" providerId="ADAL" clId="{5FD66803-F866-4951-999A-4D5AA6CD43F0}" dt="2018-05-09T12:02:32.169" v="2" actId="1076"/>
          <ac:picMkLst>
            <pc:docMk/>
            <pc:sldMk cId="2403879272" sldId="294"/>
            <ac:picMk id="7" creationId="{00000000-0000-0000-0000-000000000000}"/>
          </ac:picMkLst>
        </pc:picChg>
        <pc:picChg chg="mod">
          <ac:chgData name="Fréderique Debecker" userId="8f838ea9-3bd7-4756-9d72-22a266c4670d" providerId="ADAL" clId="{5FD66803-F866-4951-999A-4D5AA6CD43F0}" dt="2018-05-09T12:14:00.995" v="229" actId="1076"/>
          <ac:picMkLst>
            <pc:docMk/>
            <pc:sldMk cId="2403879272" sldId="294"/>
            <ac:picMk id="8" creationId="{00000000-0000-0000-0000-000000000000}"/>
          </ac:picMkLst>
        </pc:picChg>
        <pc:picChg chg="mod">
          <ac:chgData name="Fréderique Debecker" userId="8f838ea9-3bd7-4756-9d72-22a266c4670d" providerId="ADAL" clId="{5FD66803-F866-4951-999A-4D5AA6CD43F0}" dt="2018-05-09T12:14:06.381" v="230" actId="1076"/>
          <ac:picMkLst>
            <pc:docMk/>
            <pc:sldMk cId="2403879272" sldId="294"/>
            <ac:picMk id="9" creationId="{00000000-0000-0000-0000-000000000000}"/>
          </ac:picMkLst>
        </pc:picChg>
        <pc:picChg chg="del">
          <ac:chgData name="Fréderique Debecker" userId="8f838ea9-3bd7-4756-9d72-22a266c4670d" providerId="ADAL" clId="{5FD66803-F866-4951-999A-4D5AA6CD43F0}" dt="2018-05-09T12:13:45.169" v="222" actId="478"/>
          <ac:picMkLst>
            <pc:docMk/>
            <pc:sldMk cId="2403879272" sldId="294"/>
            <ac:picMk id="11" creationId="{00000000-0000-0000-0000-000000000000}"/>
          </ac:picMkLst>
        </pc:picChg>
        <pc:picChg chg="del">
          <ac:chgData name="Fréderique Debecker" userId="8f838ea9-3bd7-4756-9d72-22a266c4670d" providerId="ADAL" clId="{5FD66803-F866-4951-999A-4D5AA6CD43F0}" dt="2018-05-09T12:02:23.108" v="0" actId="478"/>
          <ac:picMkLst>
            <pc:docMk/>
            <pc:sldMk cId="2403879272" sldId="294"/>
            <ac:picMk id="12" creationId="{00000000-0000-0000-0000-000000000000}"/>
          </ac:picMkLst>
        </pc:picChg>
        <pc:picChg chg="del">
          <ac:chgData name="Fréderique Debecker" userId="8f838ea9-3bd7-4756-9d72-22a266c4670d" providerId="ADAL" clId="{5FD66803-F866-4951-999A-4D5AA6CD43F0}" dt="2018-05-09T12:12:45.367" v="215" actId="478"/>
          <ac:picMkLst>
            <pc:docMk/>
            <pc:sldMk cId="2403879272" sldId="294"/>
            <ac:picMk id="13" creationId="{00000000-0000-0000-0000-000000000000}"/>
          </ac:picMkLst>
        </pc:picChg>
        <pc:picChg chg="add mod modCrop">
          <ac:chgData name="Fréderique Debecker" userId="8f838ea9-3bd7-4756-9d72-22a266c4670d" providerId="ADAL" clId="{5FD66803-F866-4951-999A-4D5AA6CD43F0}" dt="2018-05-09T12:13:11.459" v="221" actId="1076"/>
          <ac:picMkLst>
            <pc:docMk/>
            <pc:sldMk cId="2403879272" sldId="294"/>
            <ac:picMk id="16" creationId="{B84F018E-B747-447B-AB5B-3E2140243E3F}"/>
          </ac:picMkLst>
        </pc:picChg>
        <pc:picChg chg="add mod">
          <ac:chgData name="Fréderique Debecker" userId="8f838ea9-3bd7-4756-9d72-22a266c4670d" providerId="ADAL" clId="{5FD66803-F866-4951-999A-4D5AA6CD43F0}" dt="2018-05-09T12:13:58.637" v="228" actId="1076"/>
          <ac:picMkLst>
            <pc:docMk/>
            <pc:sldMk cId="2403879272" sldId="294"/>
            <ac:picMk id="1030" creationId="{9827830D-ECE9-44C4-810C-9B12EA4C984A}"/>
          </ac:picMkLst>
        </pc:picChg>
        <pc:picChg chg="mod">
          <ac:chgData name="Fréderique Debecker" userId="8f838ea9-3bd7-4756-9d72-22a266c4670d" providerId="ADAL" clId="{5FD66803-F866-4951-999A-4D5AA6CD43F0}" dt="2018-05-09T12:02:30.379" v="1" actId="1076"/>
          <ac:picMkLst>
            <pc:docMk/>
            <pc:sldMk cId="2403879272" sldId="294"/>
            <ac:picMk id="1032" creationId="{00000000-0000-0000-0000-000000000000}"/>
          </ac:picMkLst>
        </pc:picChg>
      </pc:sldChg>
      <pc:sldChg chg="addSp delSp modSp add ord">
        <pc:chgData name="Fréderique Debecker" userId="8f838ea9-3bd7-4756-9d72-22a266c4670d" providerId="ADAL" clId="{5FD66803-F866-4951-999A-4D5AA6CD43F0}" dt="2018-05-09T12:15:09.027" v="233"/>
        <pc:sldMkLst>
          <pc:docMk/>
          <pc:sldMk cId="3913708147" sldId="298"/>
        </pc:sldMkLst>
        <pc:spChg chg="mod">
          <ac:chgData name="Fréderique Debecker" userId="8f838ea9-3bd7-4756-9d72-22a266c4670d" providerId="ADAL" clId="{5FD66803-F866-4951-999A-4D5AA6CD43F0}" dt="2018-05-09T12:11:56.262" v="214" actId="14100"/>
          <ac:spMkLst>
            <pc:docMk/>
            <pc:sldMk cId="3913708147" sldId="298"/>
            <ac:spMk id="3" creationId="{00000000-0000-0000-0000-000000000000}"/>
          </ac:spMkLst>
        </pc:spChg>
        <pc:spChg chg="mod">
          <ac:chgData name="Fréderique Debecker" userId="8f838ea9-3bd7-4756-9d72-22a266c4670d" providerId="ADAL" clId="{5FD66803-F866-4951-999A-4D5AA6CD43F0}" dt="2018-05-09T12:08:52.662" v="114" actId="113"/>
          <ac:spMkLst>
            <pc:docMk/>
            <pc:sldMk cId="3913708147" sldId="298"/>
            <ac:spMk id="4" creationId="{00000000-0000-0000-0000-000000000000}"/>
          </ac:spMkLst>
        </pc:spChg>
        <pc:picChg chg="mod modCrop">
          <ac:chgData name="Fréderique Debecker" userId="8f838ea9-3bd7-4756-9d72-22a266c4670d" providerId="ADAL" clId="{5FD66803-F866-4951-999A-4D5AA6CD43F0}" dt="2018-05-09T12:06:31.462" v="27" actId="732"/>
          <ac:picMkLst>
            <pc:docMk/>
            <pc:sldMk cId="3913708147" sldId="298"/>
            <ac:picMk id="7" creationId="{00000000-0000-0000-0000-000000000000}"/>
          </ac:picMkLst>
        </pc:picChg>
        <pc:picChg chg="add del">
          <ac:chgData name="Fréderique Debecker" userId="8f838ea9-3bd7-4756-9d72-22a266c4670d" providerId="ADAL" clId="{5FD66803-F866-4951-999A-4D5AA6CD43F0}" dt="2018-05-09T12:03:33.119" v="14" actId="478"/>
          <ac:picMkLst>
            <pc:docMk/>
            <pc:sldMk cId="3913708147" sldId="298"/>
            <ac:picMk id="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35D99-7837-C843-8F3B-1AF11EB2DA0A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7EBC6-6742-244A-8A26-D185BA8DE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7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sizes and specifications</a:t>
            </a:r>
          </a:p>
          <a:p>
            <a:r>
              <a:rPr lang="en-US"/>
              <a:t>Not limited to pre-set standard ranges.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7EBC6-6742-244A-8A26-D185BA8DE5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3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AA8F-04DA-7C4B-A422-B4D5A5C446D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4547-BB97-9D40-BDCA-A071816B4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3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AA8F-04DA-7C4B-A422-B4D5A5C446D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4547-BB97-9D40-BDCA-A071816B4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50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AA8F-04DA-7C4B-A422-B4D5A5C446D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4547-BB97-9D40-BDCA-A071816B4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61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AA8F-04DA-7C4B-A422-B4D5A5C446D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4547-BB97-9D40-BDCA-A071816B4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1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AA8F-04DA-7C4B-A422-B4D5A5C446D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4547-BB97-9D40-BDCA-A071816B4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961A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" y="0"/>
            <a:ext cx="9144000" cy="5143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rgbClr val="FFFFFF"/>
                </a:solidFill>
              </a:defRPr>
            </a:lvl1pPr>
            <a:lvl2pPr>
              <a:buClrTx/>
              <a:defRPr>
                <a:solidFill>
                  <a:srgbClr val="FFFFFF"/>
                </a:solidFill>
              </a:defRPr>
            </a:lvl2pPr>
            <a:lvl3pPr>
              <a:buClrTx/>
              <a:defRPr>
                <a:solidFill>
                  <a:srgbClr val="FFFFFF"/>
                </a:solidFill>
              </a:defRPr>
            </a:lvl3pPr>
            <a:lvl4pPr>
              <a:buClrTx/>
              <a:defRPr>
                <a:solidFill>
                  <a:srgbClr val="FFFFFF"/>
                </a:solidFill>
              </a:defRPr>
            </a:lvl4pPr>
            <a:lvl5pPr>
              <a:buClrTx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AA8F-04DA-7C4B-A422-B4D5A5C446D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4547-BB97-9D40-BDCA-A071816B4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3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AA8F-04DA-7C4B-A422-B4D5A5C446D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4547-BB97-9D40-BDCA-A071816B45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1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AA8F-04DA-7C4B-A422-B4D5A5C446D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4547-BB97-9D40-BDCA-A071816B45F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6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AA8F-04DA-7C4B-A422-B4D5A5C446D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4547-BB97-9D40-BDCA-A071816B45F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8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AA8F-04DA-7C4B-A422-B4D5A5C446D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4547-BB97-9D40-BDCA-A071816B45F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AA8F-04DA-7C4B-A422-B4D5A5C446D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4547-BB97-9D40-BDCA-A071816B45F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82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AA8F-04DA-7C4B-A422-B4D5A5C446D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4547-BB97-9D40-BDCA-A071816B4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3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4AA8F-04DA-7C4B-A422-B4D5A5C446D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64547-BB97-9D40-BDCA-A071816B4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3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66AB5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66AB5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66AB5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66AB5"/>
        </a:buClr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66AB5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66AB5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gif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4029075" y="0"/>
            <a:ext cx="5114924" cy="51435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66AB5"/>
                </a:solidFill>
              </a:rPr>
              <a:t>How do you </a:t>
            </a:r>
            <a:br>
              <a:rPr lang="en-US" sz="3200" b="1" dirty="0">
                <a:solidFill>
                  <a:srgbClr val="066AB5"/>
                </a:solidFill>
              </a:rPr>
            </a:br>
            <a:r>
              <a:rPr lang="en-US" sz="3200" b="1" dirty="0">
                <a:solidFill>
                  <a:srgbClr val="066AB5"/>
                </a:solidFill>
              </a:rPr>
              <a:t>maximize the ROI </a:t>
            </a:r>
            <a:br>
              <a:rPr lang="en-US" sz="3200" b="1" dirty="0">
                <a:solidFill>
                  <a:srgbClr val="066AB5"/>
                </a:solidFill>
              </a:rPr>
            </a:br>
            <a:r>
              <a:rPr lang="en-US" sz="3200" b="1" dirty="0">
                <a:solidFill>
                  <a:srgbClr val="066AB5"/>
                </a:solidFill>
              </a:rPr>
              <a:t>of your rack space?</a:t>
            </a:r>
          </a:p>
        </p:txBody>
      </p:sp>
    </p:spTree>
    <p:extLst>
      <p:ext uri="{BB962C8B-B14F-4D97-AF65-F5344CB8AC3E}">
        <p14:creationId xmlns:p14="http://schemas.microsoft.com/office/powerpoint/2010/main" val="3839368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61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643" y="255001"/>
            <a:ext cx="3632043" cy="40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3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1788" y="0"/>
            <a:ext cx="4318221" cy="5143500"/>
          </a:xfrm>
        </p:spPr>
        <p:txBody>
          <a:bodyPr lIns="0" tIns="0" rIns="0" bIns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Innovative, high-density storage system providing </a:t>
            </a:r>
            <a:br>
              <a:rPr lang="en-US" dirty="0"/>
            </a:br>
            <a:r>
              <a:rPr lang="en-US" dirty="0"/>
              <a:t>a slim fit for all your small </a:t>
            </a:r>
            <a:br>
              <a:rPr lang="en-US" dirty="0"/>
            </a:br>
            <a:r>
              <a:rPr lang="en-US" dirty="0"/>
              <a:t>slow movers.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4998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141788" y="0"/>
            <a:ext cx="4545012" cy="5143500"/>
          </a:xfrm>
        </p:spPr>
        <p:txBody>
          <a:bodyPr lIns="0" tIns="0" rIns="0" bIns="0" anchor="ctr"/>
          <a:lstStyle/>
          <a:p>
            <a:pPr marL="0" indent="0">
              <a:buNone/>
            </a:pPr>
            <a:r>
              <a:rPr lang="en-US" sz="6600" b="1" dirty="0"/>
              <a:t>+40% </a:t>
            </a:r>
            <a:br>
              <a:rPr lang="en-US" sz="6600" dirty="0"/>
            </a:br>
            <a:r>
              <a:rPr lang="en-US" sz="2000" dirty="0"/>
              <a:t>usable storage space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31296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141788" y="0"/>
            <a:ext cx="4150142" cy="5143500"/>
          </a:xfrm>
        </p:spPr>
        <p:txBody>
          <a:bodyPr lIns="0" tIns="0" rIns="0" bIns="0" anchor="ctr">
            <a:normAutofit/>
          </a:bodyPr>
          <a:lstStyle/>
          <a:p>
            <a:pPr marL="0" indent="0">
              <a:buNone/>
            </a:pPr>
            <a:r>
              <a:rPr lang="en-US" sz="3600" b="1" dirty="0"/>
              <a:t>Anywhere</a:t>
            </a:r>
            <a:br>
              <a:rPr lang="en-US" sz="3600" b="1" dirty="0"/>
            </a:br>
            <a:r>
              <a:rPr lang="en-US" sz="3600" b="1" dirty="0"/>
              <a:t>Any rack</a:t>
            </a:r>
          </a:p>
          <a:p>
            <a:pPr marL="0" indent="0">
              <a:buNone/>
            </a:pPr>
            <a:r>
              <a:rPr lang="en-US" sz="2000" dirty="0"/>
              <a:t>Universal hanging system allows easy installation in any existing rack, where-ever needed in your warehouse.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15984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141788" y="0"/>
            <a:ext cx="4545012" cy="5143500"/>
          </a:xfrm>
        </p:spPr>
        <p:txBody>
          <a:bodyPr lIns="0" tIns="0" rIns="0" bIns="0" anchor="ctr">
            <a:normAutofit/>
          </a:bodyPr>
          <a:lstStyle/>
          <a:p>
            <a:pPr marL="0" indent="0">
              <a:buNone/>
            </a:pPr>
            <a:r>
              <a:rPr lang="en-US" sz="6600" b="1" dirty="0"/>
              <a:t>-26%</a:t>
            </a:r>
          </a:p>
          <a:p>
            <a:pPr marL="0" indent="0">
              <a:buNone/>
            </a:pPr>
            <a:r>
              <a:rPr lang="en-US" sz="2000" dirty="0"/>
              <a:t>travelling times</a:t>
            </a:r>
          </a:p>
        </p:txBody>
      </p:sp>
    </p:spTree>
    <p:extLst>
      <p:ext uri="{BB962C8B-B14F-4D97-AF65-F5344CB8AC3E}">
        <p14:creationId xmlns:p14="http://schemas.microsoft.com/office/powerpoint/2010/main" val="3515984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141788" y="0"/>
            <a:ext cx="4545012" cy="5143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Optimal picking, </a:t>
            </a:r>
            <a:br>
              <a:rPr lang="en-US" sz="3200" b="1" dirty="0"/>
            </a:br>
            <a:r>
              <a:rPr lang="en-US" sz="3200" b="1" dirty="0"/>
              <a:t>less bending/lifting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2000" dirty="0"/>
              <a:t>Stacked up to three rows deep, sliding left/right on rollers for easy access to pockets in the back.</a:t>
            </a:r>
          </a:p>
        </p:txBody>
      </p:sp>
    </p:spTree>
    <p:extLst>
      <p:ext uri="{BB962C8B-B14F-4D97-AF65-F5344CB8AC3E}">
        <p14:creationId xmlns:p14="http://schemas.microsoft.com/office/powerpoint/2010/main" val="685904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141788" y="0"/>
            <a:ext cx="4545012" cy="5143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Tailor-made for </a:t>
            </a:r>
            <a:br>
              <a:rPr lang="en-US" sz="3200" b="1" dirty="0"/>
            </a:br>
            <a:r>
              <a:rPr lang="en-US" sz="3200" b="1" dirty="0"/>
              <a:t>your inventory needs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2000" dirty="0"/>
              <a:t>Open sizes and specifications </a:t>
            </a:r>
            <a:br>
              <a:rPr lang="en-US" sz="2000" dirty="0"/>
            </a:br>
            <a:r>
              <a:rPr lang="en-US" sz="2000" dirty="0"/>
              <a:t>– not limited to pre-set standard ranges</a:t>
            </a:r>
            <a:r>
              <a:rPr lang="en-US" sz="2400" dirty="0"/>
              <a:t>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28435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141788" y="0"/>
            <a:ext cx="4545012" cy="5143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1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/>
              <a:t>Industrial fabric </a:t>
            </a:r>
          </a:p>
          <a:p>
            <a:pPr marL="0" indent="0">
              <a:buNone/>
            </a:pPr>
            <a:r>
              <a:rPr lang="en-US" sz="2000" dirty="0"/>
              <a:t>cost-efficient, environmentally </a:t>
            </a:r>
            <a:br>
              <a:rPr lang="en-US" sz="2000" dirty="0"/>
            </a:br>
            <a:r>
              <a:rPr lang="en-US" sz="2000" dirty="0"/>
              <a:t>sound, highly protective.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28435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141788" y="0"/>
            <a:ext cx="4545012" cy="5143500"/>
          </a:xfrm>
        </p:spPr>
        <p:txBody>
          <a:bodyPr lIns="0" tIns="0" rIns="0" bIns="0" anchor="ctr">
            <a:normAutofit/>
          </a:bodyPr>
          <a:lstStyle/>
          <a:p>
            <a:pPr marL="0" indent="0">
              <a:buNone/>
            </a:pPr>
            <a:r>
              <a:rPr lang="en-US" sz="3200" b="1" dirty="0"/>
              <a:t>Storing small items on shelves wastes space</a:t>
            </a:r>
            <a:endParaRPr lang="en-US" b="1" dirty="0"/>
          </a:p>
          <a:p>
            <a:pPr marL="0" indent="0">
              <a:buNone/>
            </a:pPr>
            <a:r>
              <a:rPr lang="en-US" sz="2000" dirty="0" err="1"/>
              <a:t>Storeganizer</a:t>
            </a:r>
            <a:r>
              <a:rPr lang="en-US" sz="2000" dirty="0"/>
              <a:t> packs them more </a:t>
            </a:r>
            <a:br>
              <a:rPr lang="en-US" sz="2000" dirty="0"/>
            </a:br>
            <a:r>
              <a:rPr lang="en-US" sz="2000" dirty="0"/>
              <a:t>densely in vertical columns of slim pockets for greater space savings </a:t>
            </a:r>
            <a:br>
              <a:rPr lang="en-US" sz="2000" dirty="0"/>
            </a:br>
            <a:r>
              <a:rPr lang="en-US" sz="2000" dirty="0"/>
              <a:t>and faster picking.</a:t>
            </a:r>
          </a:p>
        </p:txBody>
      </p:sp>
    </p:spTree>
    <p:extLst>
      <p:ext uri="{BB962C8B-B14F-4D97-AF65-F5344CB8AC3E}">
        <p14:creationId xmlns:p14="http://schemas.microsoft.com/office/powerpoint/2010/main" val="2328435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036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0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ll_all.jp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1291449"/>
            <a:ext cx="7772400" cy="2701338"/>
          </a:xfrm>
        </p:spPr>
        <p:txBody>
          <a:bodyPr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4400" b="1" dirty="0">
                <a:solidFill>
                  <a:schemeClr val="accent1"/>
                </a:solidFill>
              </a:rPr>
              <a:t>References</a:t>
            </a:r>
            <a:endParaRPr 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21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18307"/>
          <a:stretch/>
        </p:blipFill>
        <p:spPr>
          <a:xfrm>
            <a:off x="-23825" y="1588"/>
            <a:ext cx="9167825" cy="51419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3825" y="-1"/>
            <a:ext cx="3617920" cy="5141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1763" y="2366187"/>
            <a:ext cx="3192100" cy="2588401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endParaRPr lang="en-US" sz="1600" dirty="0">
              <a:solidFill>
                <a:schemeClr val="accent2"/>
              </a:solidFill>
            </a:endParaRPr>
          </a:p>
          <a:p>
            <a:endParaRPr lang="en-US" sz="1600" dirty="0">
              <a:solidFill>
                <a:schemeClr val="accent2"/>
              </a:solidFill>
            </a:endParaRPr>
          </a:p>
          <a:p>
            <a:r>
              <a:rPr lang="en-US" sz="1600" dirty="0">
                <a:solidFill>
                  <a:srgbClr val="EB4C24"/>
                </a:solidFill>
              </a:rPr>
              <a:t>“</a:t>
            </a:r>
            <a:r>
              <a:rPr lang="en-GB" dirty="0">
                <a:solidFill>
                  <a:srgbClr val="EB4C24"/>
                </a:solidFill>
              </a:rPr>
              <a:t>Considering a </a:t>
            </a:r>
            <a:r>
              <a:rPr lang="en-GB" dirty="0" err="1">
                <a:solidFill>
                  <a:srgbClr val="EB4C24"/>
                </a:solidFill>
              </a:rPr>
              <a:t>Storeganizer</a:t>
            </a:r>
            <a:r>
              <a:rPr lang="en-GB" dirty="0">
                <a:solidFill>
                  <a:srgbClr val="EB4C24"/>
                </a:solidFill>
              </a:rPr>
              <a:t> solution </a:t>
            </a:r>
            <a:r>
              <a:rPr lang="en-US" dirty="0">
                <a:solidFill>
                  <a:srgbClr val="EB4C24"/>
                </a:solidFill>
              </a:rPr>
              <a:t>to compete against carousels, flow racking</a:t>
            </a:r>
          </a:p>
          <a:p>
            <a:r>
              <a:rPr lang="en-US" dirty="0">
                <a:solidFill>
                  <a:srgbClr val="EB4C24"/>
                </a:solidFill>
              </a:rPr>
              <a:t>or even low level mezzanine structures is a worthwhile exercise. You’ll probably find</a:t>
            </a:r>
          </a:p>
          <a:p>
            <a:r>
              <a:rPr lang="en-US" dirty="0">
                <a:solidFill>
                  <a:srgbClr val="EB4C24"/>
                </a:solidFill>
              </a:rPr>
              <a:t>that </a:t>
            </a:r>
            <a:r>
              <a:rPr lang="en-US" b="1" dirty="0">
                <a:solidFill>
                  <a:srgbClr val="EB4C24"/>
                </a:solidFill>
              </a:rPr>
              <a:t>you’ll get most of the benefits at a fraction of the cost</a:t>
            </a:r>
            <a:r>
              <a:rPr lang="en-US" dirty="0">
                <a:solidFill>
                  <a:srgbClr val="EB4C24"/>
                </a:solidFill>
              </a:rPr>
              <a:t>.”</a:t>
            </a:r>
            <a:endParaRPr lang="en-US" sz="1400" b="1" dirty="0">
              <a:solidFill>
                <a:srgbClr val="EB4C24"/>
              </a:solidFill>
            </a:endParaRPr>
          </a:p>
          <a:p>
            <a:endParaRPr lang="en-US" sz="1400" b="1" dirty="0"/>
          </a:p>
          <a:p>
            <a:r>
              <a:rPr lang="en-US" sz="1400" b="1" dirty="0"/>
              <a:t>David </a:t>
            </a:r>
            <a:r>
              <a:rPr lang="en-US" sz="1400" b="1" dirty="0" err="1"/>
              <a:t>Cuddeford</a:t>
            </a:r>
            <a:br>
              <a:rPr lang="en-US" sz="1400" dirty="0"/>
            </a:br>
            <a:r>
              <a:rPr lang="en-US" sz="1400" dirty="0"/>
              <a:t>Principal Engineer at Ingram Micro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40211" y="293688"/>
            <a:ext cx="46375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3500" b="1">
                <a:solidFill>
                  <a:srgbClr val="FFFFFF"/>
                </a:solidFill>
                <a:effectLst>
                  <a:outerShdw blurRad="69850" dist="25400" dir="5400000" sx="101000" sy="101000" algn="t" rotWithShape="0">
                    <a:prstClr val="black">
                      <a:alpha val="78000"/>
                    </a:prstClr>
                  </a:outerShdw>
                </a:effectLst>
              </a:defRPr>
            </a:lvl1pPr>
          </a:lstStyle>
          <a:p>
            <a:r>
              <a:rPr lang="en-US" dirty="0"/>
              <a:t>At Ingram Micro picking rate in the </a:t>
            </a:r>
            <a:r>
              <a:rPr lang="en-US" dirty="0" err="1"/>
              <a:t>Storeganizer</a:t>
            </a:r>
            <a:r>
              <a:rPr lang="en-US" dirty="0"/>
              <a:t> section went up by 20 %</a:t>
            </a:r>
          </a:p>
        </p:txBody>
      </p:sp>
    </p:spTree>
    <p:extLst>
      <p:ext uri="{BB962C8B-B14F-4D97-AF65-F5344CB8AC3E}">
        <p14:creationId xmlns:p14="http://schemas.microsoft.com/office/powerpoint/2010/main" val="3913708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67825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3825" y="-1"/>
            <a:ext cx="3617920" cy="514191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72483" y="293688"/>
            <a:ext cx="45799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 Logistics accommodates</a:t>
            </a:r>
          </a:p>
          <a:p>
            <a:r>
              <a:rPr lang="nl-B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product line thanks</a:t>
            </a:r>
          </a:p>
          <a:p>
            <a:r>
              <a:rPr lang="nl-B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Storeganizer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763" y="702654"/>
            <a:ext cx="3165504" cy="4251934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“</a:t>
            </a:r>
            <a:r>
              <a:rPr lang="nl-BE" sz="1600" dirty="0">
                <a:solidFill>
                  <a:srgbClr val="EB4C24"/>
                </a:solidFill>
              </a:rPr>
              <a:t>There is simply no</a:t>
            </a:r>
          </a:p>
          <a:p>
            <a:r>
              <a:rPr lang="nl-BE" sz="1600" dirty="0">
                <a:solidFill>
                  <a:srgbClr val="EB4C24"/>
                </a:solidFill>
              </a:rPr>
              <a:t>other solution that</a:t>
            </a:r>
          </a:p>
          <a:p>
            <a:r>
              <a:rPr lang="nl-BE" sz="1600" dirty="0">
                <a:solidFill>
                  <a:srgbClr val="EB4C24"/>
                </a:solidFill>
              </a:rPr>
              <a:t>is able to optimise</a:t>
            </a:r>
          </a:p>
          <a:p>
            <a:r>
              <a:rPr lang="nl-BE" sz="1600" dirty="0">
                <a:solidFill>
                  <a:srgbClr val="EB4C24"/>
                </a:solidFill>
              </a:rPr>
              <a:t>small SKU storage</a:t>
            </a:r>
          </a:p>
          <a:p>
            <a:r>
              <a:rPr lang="nl-BE" sz="1600" dirty="0">
                <a:solidFill>
                  <a:srgbClr val="EB4C24"/>
                </a:solidFill>
              </a:rPr>
              <a:t>to the same extent ”</a:t>
            </a:r>
          </a:p>
          <a:p>
            <a:endParaRPr lang="en-GB" sz="1600" dirty="0"/>
          </a:p>
          <a:p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b="1" dirty="0" err="1"/>
              <a:t>Jérôme</a:t>
            </a:r>
            <a:r>
              <a:rPr lang="en-US" sz="1400" b="1" dirty="0"/>
              <a:t> </a:t>
            </a:r>
            <a:r>
              <a:rPr lang="en-US" sz="1400" b="1" dirty="0" err="1"/>
              <a:t>Mellerin</a:t>
            </a:r>
            <a:endParaRPr lang="en-US" sz="1400" b="1" dirty="0"/>
          </a:p>
          <a:p>
            <a:pPr>
              <a:lnSpc>
                <a:spcPct val="90000"/>
              </a:lnSpc>
            </a:pPr>
            <a:r>
              <a:rPr lang="en-US" sz="1400" dirty="0"/>
              <a:t>Site Manager at ID Logistics Paris</a:t>
            </a:r>
          </a:p>
        </p:txBody>
      </p:sp>
    </p:spTree>
    <p:extLst>
      <p:ext uri="{BB962C8B-B14F-4D97-AF65-F5344CB8AC3E}">
        <p14:creationId xmlns:p14="http://schemas.microsoft.com/office/powerpoint/2010/main" val="2601138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6_01_14_LVST_Gates-1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205" y="-1"/>
            <a:ext cx="9163205" cy="51435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3825" y="-1"/>
            <a:ext cx="3617920" cy="5141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40213" y="293688"/>
            <a:ext cx="4227888" cy="1883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3500" b="1">
                <a:solidFill>
                  <a:srgbClr val="FFFFFF"/>
                </a:solidFill>
                <a:effectLst>
                  <a:outerShdw blurRad="69850" dist="25400" dir="5400000" sx="101000" sy="101000" algn="t" rotWithShape="0">
                    <a:prstClr val="black">
                      <a:alpha val="78000"/>
                    </a:prstClr>
                  </a:outerShdw>
                </a:effectLst>
              </a:defRPr>
            </a:lvl1pPr>
          </a:lstStyle>
          <a:p>
            <a:r>
              <a:rPr lang="en-US" dirty="0"/>
              <a:t>Gates optimizes idle warehouse space with </a:t>
            </a:r>
            <a:r>
              <a:rPr lang="en-US" dirty="0" err="1"/>
              <a:t>Storeganizer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1763" y="2366187"/>
            <a:ext cx="3095781" cy="2588401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“Compared with our previous system, we save </a:t>
            </a:r>
            <a:r>
              <a:rPr lang="en-US" sz="1600" b="1" dirty="0">
                <a:solidFill>
                  <a:schemeClr val="accent2"/>
                </a:solidFill>
              </a:rPr>
              <a:t>no less than 90%</a:t>
            </a:r>
            <a:r>
              <a:rPr lang="en-US" sz="1600" dirty="0">
                <a:solidFill>
                  <a:schemeClr val="accent2"/>
                </a:solidFill>
              </a:rPr>
              <a:t> of the space in square and cubic </a:t>
            </a:r>
            <a:r>
              <a:rPr lang="en-US" sz="1600" dirty="0" err="1">
                <a:solidFill>
                  <a:schemeClr val="accent2"/>
                </a:solidFill>
              </a:rPr>
              <a:t>metres</a:t>
            </a:r>
            <a:r>
              <a:rPr lang="en-US" sz="1600" dirty="0">
                <a:solidFill>
                  <a:schemeClr val="accent2"/>
                </a:solidFill>
              </a:rPr>
              <a:t> with densely packed </a:t>
            </a:r>
            <a:r>
              <a:rPr lang="en-US" sz="1600" dirty="0" err="1">
                <a:solidFill>
                  <a:schemeClr val="accent2"/>
                </a:solidFill>
              </a:rPr>
              <a:t>Storeganizer</a:t>
            </a:r>
            <a:r>
              <a:rPr lang="en-US" sz="1600" dirty="0">
                <a:solidFill>
                  <a:schemeClr val="accent2"/>
                </a:solidFill>
              </a:rPr>
              <a:t> columns.”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400" b="1" dirty="0"/>
              <a:t>Hilde De Meyer </a:t>
            </a:r>
            <a:br>
              <a:rPr lang="en-US" sz="1400" dirty="0"/>
            </a:br>
            <a:r>
              <a:rPr lang="en-US" sz="1400" dirty="0"/>
              <a:t>System Administrator at Gates</a:t>
            </a:r>
          </a:p>
        </p:txBody>
      </p:sp>
    </p:spTree>
    <p:extLst>
      <p:ext uri="{BB962C8B-B14F-4D97-AF65-F5344CB8AC3E}">
        <p14:creationId xmlns:p14="http://schemas.microsoft.com/office/powerpoint/2010/main" val="2641824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25" y="-1589"/>
            <a:ext cx="9167825" cy="5143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3825" y="-1"/>
            <a:ext cx="3617920" cy="51419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1763" y="2366187"/>
            <a:ext cx="3192100" cy="2588401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endParaRPr lang="en-US" sz="1600" dirty="0">
              <a:solidFill>
                <a:schemeClr val="accent2"/>
              </a:solidFill>
            </a:endParaRPr>
          </a:p>
          <a:p>
            <a:endParaRPr lang="en-US" sz="1600" dirty="0">
              <a:solidFill>
                <a:schemeClr val="accent2"/>
              </a:solidFill>
            </a:endParaRPr>
          </a:p>
          <a:p>
            <a:r>
              <a:rPr lang="en-US" sz="1600" dirty="0">
                <a:solidFill>
                  <a:schemeClr val="accent2"/>
                </a:solidFill>
              </a:rPr>
              <a:t>“I had no clue that such an efficient system to create supplementary stock room existed, offering a fitting degree of flexibility as well. We were able to continue our business operations as usual, our employees did not need to make any adaptations. </a:t>
            </a:r>
            <a:r>
              <a:rPr lang="nl-BE" sz="1600" b="1" dirty="0">
                <a:solidFill>
                  <a:schemeClr val="accent2"/>
                </a:solidFill>
              </a:rPr>
              <a:t>Everyone is very pleased about it.</a:t>
            </a:r>
            <a:r>
              <a:rPr lang="nl-BE" sz="1600" dirty="0">
                <a:solidFill>
                  <a:schemeClr val="accent2"/>
                </a:solidFill>
              </a:rPr>
              <a:t>”</a:t>
            </a:r>
            <a:endParaRPr lang="en-US" sz="1400" b="1" dirty="0"/>
          </a:p>
          <a:p>
            <a:endParaRPr lang="en-US" sz="1400" b="1" dirty="0"/>
          </a:p>
          <a:p>
            <a:r>
              <a:rPr lang="en-US" sz="1400" b="1" dirty="0"/>
              <a:t>Carlo </a:t>
            </a:r>
            <a:r>
              <a:rPr lang="en-US" sz="1400" b="1" dirty="0" err="1"/>
              <a:t>Theunissen</a:t>
            </a:r>
            <a:br>
              <a:rPr lang="en-US" sz="1400" dirty="0"/>
            </a:br>
            <a:r>
              <a:rPr lang="en-US" sz="1400" dirty="0"/>
              <a:t>Business Unit Manager at </a:t>
            </a:r>
            <a:r>
              <a:rPr lang="en-US" sz="1400" dirty="0" err="1"/>
              <a:t>H.Essers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240213" y="293688"/>
            <a:ext cx="4227888" cy="1833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3500" b="1">
                <a:solidFill>
                  <a:srgbClr val="FFFFFF"/>
                </a:solidFill>
                <a:effectLst>
                  <a:outerShdw blurRad="69850" dist="25400" dir="5400000" sx="101000" sy="101000" algn="t" rotWithShape="0">
                    <a:prstClr val="black">
                      <a:alpha val="78000"/>
                    </a:prstClr>
                  </a:outerShdw>
                </a:effectLst>
              </a:defRPr>
            </a:lvl1pPr>
          </a:lstStyle>
          <a:p>
            <a:r>
              <a:rPr lang="en-US" dirty="0"/>
              <a:t>Increased capacity and efficiency at H. </a:t>
            </a:r>
            <a:r>
              <a:rPr lang="en-US" dirty="0" err="1"/>
              <a:t>Essers</a:t>
            </a:r>
            <a:r>
              <a:rPr lang="en-US" dirty="0"/>
              <a:t> thanks to </a:t>
            </a:r>
            <a:r>
              <a:rPr lang="en-US" dirty="0" err="1"/>
              <a:t>Storeganizer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72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25" y="0"/>
            <a:ext cx="9167826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3825" y="-1"/>
            <a:ext cx="3617920" cy="514191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40213" y="293688"/>
            <a:ext cx="4579937" cy="1883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effectLst>
                  <a:outerShdw blurRad="69850" dist="25400" dir="5400000" sx="101000" sy="101000" algn="t" rotWithShape="0">
                    <a:prstClr val="black">
                      <a:alpha val="78000"/>
                    </a:prstClr>
                  </a:outerShdw>
                </a:effectLst>
              </a:rPr>
              <a:t>Teeming warehouse achieves 80% space savings with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69850" dist="25400" dir="5400000" sx="101000" sy="101000" algn="t" rotWithShape="0">
                    <a:prstClr val="black">
                      <a:alpha val="78000"/>
                    </a:prstClr>
                  </a:outerShdw>
                </a:effectLst>
              </a:rPr>
              <a:t>Storeganizer</a:t>
            </a:r>
            <a:endParaRPr lang="en-US" sz="3600" b="1" dirty="0">
              <a:solidFill>
                <a:srgbClr val="FFFFFF"/>
              </a:solidFill>
              <a:effectLst>
                <a:outerShdw blurRad="69850" dist="25400" dir="5400000" sx="101000" sy="101000" algn="t" rotWithShape="0">
                  <a:prstClr val="black">
                    <a:alpha val="78000"/>
                  </a:prst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763" y="702654"/>
            <a:ext cx="3165504" cy="4251934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“Rarely do you achieve a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‘win-win’ with new products. 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In this case, there are no disadvantages. These columns increase efficiency, eliminate expensive rack upgrades, site expansion or offsite leases, improve tidiness, lower staff stress and impress corporate leadership. </a:t>
            </a:r>
            <a:r>
              <a:rPr lang="en-US" sz="1600" b="1" dirty="0">
                <a:solidFill>
                  <a:schemeClr val="accent2"/>
                </a:solidFill>
              </a:rPr>
              <a:t>We only wish we </a:t>
            </a:r>
            <a:br>
              <a:rPr lang="en-US" sz="1600" b="1" dirty="0">
                <a:solidFill>
                  <a:schemeClr val="accent2"/>
                </a:solidFill>
              </a:rPr>
            </a:br>
            <a:r>
              <a:rPr lang="en-US" sz="1600" b="1" dirty="0">
                <a:solidFill>
                  <a:schemeClr val="accent2"/>
                </a:solidFill>
              </a:rPr>
              <a:t>had discovered it earlier.</a:t>
            </a:r>
            <a:r>
              <a:rPr lang="en-US" sz="1600" dirty="0">
                <a:solidFill>
                  <a:schemeClr val="accent2"/>
                </a:solidFill>
              </a:rPr>
              <a:t>”</a:t>
            </a:r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b="1" dirty="0"/>
              <a:t>Todd </a:t>
            </a:r>
            <a:r>
              <a:rPr lang="en-US" sz="1400" b="1" dirty="0" err="1"/>
              <a:t>Bayless</a:t>
            </a:r>
            <a:endParaRPr lang="en-US" sz="1400" b="1" dirty="0"/>
          </a:p>
          <a:p>
            <a:pPr>
              <a:lnSpc>
                <a:spcPct val="90000"/>
              </a:lnSpc>
            </a:pPr>
            <a:r>
              <a:rPr lang="en-US" sz="1400" dirty="0"/>
              <a:t>Material Services Team Lead at </a:t>
            </a:r>
            <a:r>
              <a:rPr lang="en-US" sz="1400" dirty="0" err="1"/>
              <a:t>Rittal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93978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references</a:t>
            </a:r>
          </a:p>
        </p:txBody>
      </p:sp>
      <p:pic>
        <p:nvPicPr>
          <p:cNvPr id="5" name="Picture 2" descr="http://www.cityroermond.nl/resize_partner.php?autow=129&amp;autoh=109&amp;image=klanten/city/media/afbeeldingen/UPS%20SCS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78002"/>
            <a:ext cx="832566" cy="81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manpower.nl/27463298/logo-CEVA.gif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7" t="21085" r="12504" b="21460"/>
          <a:stretch/>
        </p:blipFill>
        <p:spPr bwMode="auto">
          <a:xfrm>
            <a:off x="1847805" y="1375090"/>
            <a:ext cx="826364" cy="6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tl-hub.be/sites/tl-hub.com/files/styles/recruiter_logo/public/xpo-logistics-jobs-tl-hub.jpg?itok=Av6h287s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9" b="39101"/>
          <a:stretch/>
        </p:blipFill>
        <p:spPr bwMode="auto">
          <a:xfrm>
            <a:off x="5098541" y="1455243"/>
            <a:ext cx="1638312" cy="45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ttp://www.abn.be/sites/default/files/imagecache/news_230x156/hospital.jp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17376" r="6606" b="17375"/>
          <a:stretch/>
        </p:blipFill>
        <p:spPr bwMode="auto">
          <a:xfrm>
            <a:off x="1739560" y="2349070"/>
            <a:ext cx="1076116" cy="5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upload.wikimedia.org/wikipedia/commons/9/94/Old_Nike_logo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1" b="22330"/>
          <a:stretch/>
        </p:blipFill>
        <p:spPr bwMode="auto">
          <a:xfrm>
            <a:off x="452147" y="2408310"/>
            <a:ext cx="983924" cy="56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s1.cdn.autoevolution.com/images/news/auto-parts-supplier-valeo-cuts-5000-jobs-2770_1.jp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15887" r="8842" b="13095"/>
          <a:stretch/>
        </p:blipFill>
        <p:spPr bwMode="auto">
          <a:xfrm>
            <a:off x="368539" y="3353337"/>
            <a:ext cx="945855" cy="41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thumb/b/b2/Arvato_Logo.svg/2000px-Arvato_Logo.svg.png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593" y="3286947"/>
            <a:ext cx="1043854" cy="45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ntu.co.uk/uploads/media/thumbnail/0001/19/thumb_18671_thumbnail_1x.png"/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646" y="3107558"/>
            <a:ext cx="1436137" cy="6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www.stichtingvlinders.nl/uploads/photos/38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697" y="3353337"/>
            <a:ext cx="1445999" cy="45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re-integratiepunt.nl/wp-content/uploads/2013/07/DSV_logo_kl.png"/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6" b="36407"/>
          <a:stretch/>
        </p:blipFill>
        <p:spPr bwMode="auto">
          <a:xfrm>
            <a:off x="7005391" y="1545665"/>
            <a:ext cx="1569995" cy="27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46922" y="2433007"/>
            <a:ext cx="1420852" cy="378894"/>
          </a:xfrm>
          <a:prstGeom prst="rect">
            <a:avLst/>
          </a:prstGeom>
        </p:spPr>
      </p:pic>
      <p:pic>
        <p:nvPicPr>
          <p:cNvPr id="1032" name="Picture 8" descr="Gerelateerde afbeelding"/>
          <p:cNvPicPr>
            <a:picLocks noChangeAspect="1" noChangeArrowheads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28" y="1344398"/>
            <a:ext cx="951171" cy="83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fbeeldingsresultaat voor asics logo">
            <a:extLst>
              <a:ext uri="{FF2B5EF4-FFF2-40B4-BE49-F238E27FC236}">
                <a16:creationId xmlns:a16="http://schemas.microsoft.com/office/drawing/2014/main" id="{97246908-9A47-4969-A542-B0ECEE753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033" y="3353337"/>
            <a:ext cx="1282527" cy="45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fbeeldingsresultaat voor kuehne nagel logo">
            <a:extLst>
              <a:ext uri="{FF2B5EF4-FFF2-40B4-BE49-F238E27FC236}">
                <a16:creationId xmlns:a16="http://schemas.microsoft.com/office/drawing/2014/main" id="{B84F018E-B747-447B-AB5B-3E2140243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0" b="13000"/>
          <a:stretch/>
        </p:blipFill>
        <p:spPr bwMode="auto">
          <a:xfrm>
            <a:off x="7149124" y="2265012"/>
            <a:ext cx="1282527" cy="61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terumo logo">
            <a:extLst>
              <a:ext uri="{FF2B5EF4-FFF2-40B4-BE49-F238E27FC236}">
                <a16:creationId xmlns:a16="http://schemas.microsoft.com/office/drawing/2014/main" id="{9827830D-ECE9-44C4-810C-9B12EA4C9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54" y="2427605"/>
            <a:ext cx="1930156" cy="33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879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ll_all.jp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1291449"/>
            <a:ext cx="7772400" cy="2701338"/>
          </a:xfrm>
        </p:spPr>
        <p:txBody>
          <a:bodyPr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4400" b="1" dirty="0">
                <a:solidFill>
                  <a:schemeClr val="accent1"/>
                </a:solidFill>
              </a:rPr>
              <a:t>Questions?</a:t>
            </a:r>
            <a:endParaRPr 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2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6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13"/>
          <p:cNvSpPr>
            <a:spLocks noGrp="1"/>
          </p:cNvSpPr>
          <p:nvPr>
            <p:ph sz="half" idx="2"/>
          </p:nvPr>
        </p:nvSpPr>
        <p:spPr>
          <a:xfrm>
            <a:off x="6985516" y="0"/>
            <a:ext cx="2158483" cy="51435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4400" b="1" dirty="0">
                <a:solidFill>
                  <a:schemeClr val="accent2"/>
                </a:solidFill>
              </a:rPr>
              <a:t>3</a:t>
            </a:r>
            <a:br>
              <a:rPr lang="en-US" sz="3200" b="1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locations</a:t>
            </a:r>
          </a:p>
        </p:txBody>
      </p:sp>
      <p:sp>
        <p:nvSpPr>
          <p:cNvPr id="4" name="Content Placeholder 13"/>
          <p:cNvSpPr>
            <a:spLocks noGrp="1"/>
          </p:cNvSpPr>
          <p:nvPr>
            <p:ph sz="half" idx="2"/>
          </p:nvPr>
        </p:nvSpPr>
        <p:spPr>
          <a:xfrm>
            <a:off x="0" y="0"/>
            <a:ext cx="2121327" cy="5143500"/>
          </a:xfrm>
        </p:spPr>
        <p:txBody>
          <a:bodyPr anchor="ctr">
            <a:normAutofit/>
          </a:bodyPr>
          <a:lstStyle/>
          <a:p>
            <a:pPr marL="0" indent="0" algn="r">
              <a:lnSpc>
                <a:spcPct val="80000"/>
              </a:lnSpc>
              <a:buNone/>
            </a:pPr>
            <a:r>
              <a:rPr lang="en-US" sz="4400" b="1" dirty="0">
                <a:solidFill>
                  <a:srgbClr val="066AB5"/>
                </a:solidFill>
              </a:rPr>
              <a:t>42</a:t>
            </a:r>
            <a:br>
              <a:rPr lang="en-US" sz="3200" b="1" dirty="0">
                <a:solidFill>
                  <a:srgbClr val="066AB5"/>
                </a:solidFill>
              </a:rPr>
            </a:br>
            <a:r>
              <a:rPr lang="en-US" sz="2000" dirty="0">
                <a:solidFill>
                  <a:srgbClr val="066AB5"/>
                </a:solidFill>
              </a:rPr>
              <a:t>locations</a:t>
            </a:r>
            <a:endParaRPr lang="en-US" sz="3200" dirty="0">
              <a:solidFill>
                <a:srgbClr val="066A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9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 descr="7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"/>
          <a:stretch/>
        </p:blipFill>
        <p:spPr>
          <a:xfrm>
            <a:off x="0" y="67545"/>
            <a:ext cx="9144000" cy="5075955"/>
          </a:xfrm>
          <a:prstGeom prst="rect">
            <a:avLst/>
          </a:prstGeom>
        </p:spPr>
      </p:pic>
      <p:pic>
        <p:nvPicPr>
          <p:cNvPr id="3" name="Picture 2" descr="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36" y="1263015"/>
            <a:ext cx="2627346" cy="262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8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stom-f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9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9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9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9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toreganizerFinal2_Web_x26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346" b="12994"/>
          <a:stretch>
            <a:fillRect/>
          </a:stretch>
        </p:blipFill>
        <p:spPr>
          <a:xfrm>
            <a:off x="1214547" y="1048946"/>
            <a:ext cx="6282137" cy="3470202"/>
          </a:xfrm>
        </p:spPr>
      </p:pic>
    </p:spTree>
    <p:extLst>
      <p:ext uri="{BB962C8B-B14F-4D97-AF65-F5344CB8AC3E}">
        <p14:creationId xmlns:p14="http://schemas.microsoft.com/office/powerpoint/2010/main" val="25239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ll_all.jp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1426539"/>
            <a:ext cx="7772400" cy="2701338"/>
          </a:xfrm>
        </p:spPr>
        <p:txBody>
          <a:bodyPr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4400" b="1" dirty="0">
                <a:solidFill>
                  <a:schemeClr val="accent1"/>
                </a:solidFill>
              </a:rPr>
              <a:t>Why </a:t>
            </a:r>
            <a:r>
              <a:rPr lang="en-US" sz="4400" b="1" dirty="0" err="1">
                <a:solidFill>
                  <a:schemeClr val="accent1"/>
                </a:solidFill>
              </a:rPr>
              <a:t>Storeganizer</a:t>
            </a:r>
            <a:r>
              <a:rPr lang="en-US" sz="4400" b="1" dirty="0">
                <a:solidFill>
                  <a:schemeClr val="accent1"/>
                </a:solidFill>
              </a:rPr>
              <a:t>?</a:t>
            </a:r>
            <a:endParaRPr 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55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066AB5"/>
      </a:dk2>
      <a:lt2>
        <a:srgbClr val="EEECE1"/>
      </a:lt2>
      <a:accent1>
        <a:srgbClr val="066AB5"/>
      </a:accent1>
      <a:accent2>
        <a:srgbClr val="EB4C24"/>
      </a:accent2>
      <a:accent3>
        <a:srgbClr val="95BB58"/>
      </a:accent3>
      <a:accent4>
        <a:srgbClr val="FEDC00"/>
      </a:accent4>
      <a:accent5>
        <a:srgbClr val="ADBFE3"/>
      </a:accent5>
      <a:accent6>
        <a:srgbClr val="C7AC7C"/>
      </a:accent6>
      <a:hlink>
        <a:srgbClr val="066AB5"/>
      </a:hlink>
      <a:folHlink>
        <a:srgbClr val="066AB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7767</TotalTime>
  <Words>272</Words>
  <Application>Microsoft Office PowerPoint</Application>
  <PresentationFormat>On-screen Show (16:9)</PresentationFormat>
  <Paragraphs>60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Storeganizer?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references</vt:lpstr>
      <vt:lpstr>Questions?</vt:lpstr>
    </vt:vector>
  </TitlesOfParts>
  <Company>Living Stone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Frederique.debecker@storeganizer.com</dc:creator>
  <cp:lastModifiedBy>Frederique Debecker</cp:lastModifiedBy>
  <cp:revision>72</cp:revision>
  <dcterms:created xsi:type="dcterms:W3CDTF">2016-05-27T14:17:06Z</dcterms:created>
  <dcterms:modified xsi:type="dcterms:W3CDTF">2018-05-09T12:16:19Z</dcterms:modified>
</cp:coreProperties>
</file>